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303" r:id="rId5"/>
  </p:sldIdLst>
  <p:sldSz cx="6858000" cy="9906000" type="A4"/>
  <p:notesSz cx="7104063" cy="10234613"/>
  <p:defaultTextStyle>
    <a:defPPr>
      <a:defRPr lang="en-GB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DD9"/>
    <a:srgbClr val="1300C1"/>
    <a:srgbClr val="9DA8FF"/>
    <a:srgbClr val="1400C6"/>
    <a:srgbClr val="2917C9"/>
    <a:srgbClr val="5042D1"/>
    <a:srgbClr val="71F5C4"/>
    <a:srgbClr val="1C0AC5"/>
    <a:srgbClr val="003377"/>
    <a:srgbClr val="7022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34" autoAdjust="0"/>
    <p:restoredTop sz="94660"/>
  </p:normalViewPr>
  <p:slideViewPr>
    <p:cSldViewPr snapToGrid="0">
      <p:cViewPr varScale="1">
        <p:scale>
          <a:sx n="75" d="100"/>
          <a:sy n="75" d="100"/>
        </p:scale>
        <p:origin x="1590" y="5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4CEFF2-AF4E-460E-ADEE-573E9D05F464}" type="datetimeFigureOut">
              <a:rPr lang="en-GB" smtClean="0"/>
              <a:t>30/10/2023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57438" y="1279525"/>
            <a:ext cx="2390775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6AFA14-C1E0-454B-9A24-8584BFE670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63162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99892C-3016-4431-8DBA-EB69FD0629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84F671-71E0-40FA-8F4C-584EABE71869}" type="datetimeFigureOut">
              <a:rPr lang="en-GB"/>
              <a:pPr>
                <a:defRPr/>
              </a:pPr>
              <a:t>30/10/2023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0A535A-2158-4F0C-89BB-48D335FE35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6CF91A-B86F-4513-B23D-1E0953B1E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6AC1E0-611C-4CD0-A36B-8DAFEA53626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4224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E5924B-1823-45E1-A5D5-88683E0A1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CF775C-9083-4C41-BB49-47E4EA799952}" type="datetimeFigureOut">
              <a:rPr lang="en-GB"/>
              <a:pPr>
                <a:defRPr/>
              </a:pPr>
              <a:t>30/10/2023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4DFA69-F827-4BE2-A59A-50B82B160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261E6F-C667-49A5-A174-73CFDDADE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20B614-51E5-4455-B2FA-3B2A7A213F2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0728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2B12AE-26AE-4F80-9AD0-31FE80769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E3DBA4-A983-45FE-94CC-9752B30CE43C}" type="datetimeFigureOut">
              <a:rPr lang="en-GB"/>
              <a:pPr>
                <a:defRPr/>
              </a:pPr>
              <a:t>30/10/2023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8F41D5-5B90-4DE7-8953-CC1F145F5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36BF97-085F-4A94-8B52-F0F4721BF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ACD652-E0D6-4469-BF6D-5D9BE195E92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47759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and highlight s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87AEB7E-04A9-1E40-9992-76C8459CC45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39314" y="6374344"/>
            <a:ext cx="6897314" cy="353165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2219" y="223914"/>
            <a:ext cx="5915025" cy="2200806"/>
          </a:xfrm>
        </p:spPr>
        <p:txBody>
          <a:bodyPr/>
          <a:lstStyle/>
          <a:p>
            <a:r>
              <a:rPr lang="en-GB" dirty="0"/>
              <a:t>Click to add title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623AF23C-5F94-8849-B4B1-E0B6DAB6E7E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52219" y="6839422"/>
            <a:ext cx="5915025" cy="2721093"/>
          </a:xfrm>
        </p:spPr>
        <p:txBody>
          <a:bodyPr/>
          <a:lstStyle>
            <a:lvl1pPr fontAlgn="ctr">
              <a:buFont typeface="Arial" panose="020B0604020202020204" pitchFamily="34" charset="0"/>
              <a:buNone/>
              <a:defRPr b="1" i="0">
                <a:solidFill>
                  <a:schemeClr val="tx2"/>
                </a:solidFill>
                <a:latin typeface="Mind Meridian" panose="020B0503030507020204" pitchFamily="34" charset="0"/>
              </a:defRPr>
            </a:lvl1pPr>
            <a:lvl2pPr>
              <a:buFont typeface="Arial" panose="020B0604020202020204" pitchFamily="34" charset="0"/>
              <a:buNone/>
              <a:defRPr b="1" i="0">
                <a:latin typeface="FS Meridian" panose="020B0603040202080204" pitchFamily="34" charset="77"/>
              </a:defRPr>
            </a:lvl2pPr>
            <a:lvl3pPr>
              <a:buFont typeface="Arial" panose="020B0604020202020204" pitchFamily="34" charset="0"/>
              <a:buNone/>
              <a:defRPr b="1" i="0">
                <a:latin typeface="FS Meridian" panose="020B0603040202080204" pitchFamily="34" charset="77"/>
              </a:defRPr>
            </a:lvl3pPr>
            <a:lvl4pPr>
              <a:buFont typeface="Arial" panose="020B0604020202020204" pitchFamily="34" charset="0"/>
              <a:buNone/>
              <a:defRPr b="1" i="0">
                <a:latin typeface="FS Meridian" panose="020B0603040202080204" pitchFamily="34" charset="77"/>
              </a:defRPr>
            </a:lvl4pPr>
            <a:lvl5pPr>
              <a:buFont typeface="Arial" panose="020B0604020202020204" pitchFamily="34" charset="0"/>
              <a:buNone/>
              <a:defRPr b="1" i="0">
                <a:latin typeface="FS Meridian" panose="020B0603040202080204" pitchFamily="34" charset="77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EB52351-4149-244C-92CC-C4C687269E6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52219" y="2637015"/>
            <a:ext cx="5915025" cy="3169003"/>
          </a:xfrm>
        </p:spPr>
        <p:txBody>
          <a:bodyPr/>
          <a:lstStyle>
            <a:lvl1pPr marL="201216" indent="-195263" defTabSz="810000">
              <a:buSzPct val="100000"/>
              <a:buFontTx/>
              <a:buBlip>
                <a:blip r:embed="rId3"/>
              </a:buBlip>
              <a:tabLst>
                <a:tab pos="809625" algn="l"/>
              </a:tabLst>
              <a:defRPr/>
            </a:lvl1pPr>
            <a:lvl2pPr marL="435769" indent="-214313" defTabSz="810000">
              <a:buSzPct val="100000"/>
              <a:buFontTx/>
              <a:buBlip>
                <a:blip r:embed="rId3"/>
              </a:buBlip>
              <a:tabLst>
                <a:tab pos="809625" algn="l"/>
              </a:tabLst>
              <a:defRPr/>
            </a:lvl2pPr>
            <a:lvl3pPr marL="634604" indent="-214313" defTabSz="810000">
              <a:buSzPct val="100000"/>
              <a:buFontTx/>
              <a:buBlip>
                <a:blip r:embed="rId3"/>
              </a:buBlip>
              <a:tabLst>
                <a:tab pos="809625" algn="l"/>
              </a:tabLst>
              <a:defRPr/>
            </a:lvl3pPr>
            <a:lvl4pPr marL="201216" indent="-195263" defTabSz="810000">
              <a:buSzPct val="100000"/>
              <a:buFontTx/>
              <a:buBlip>
                <a:blip r:embed="rId3"/>
              </a:buBlip>
              <a:tabLst>
                <a:tab pos="809625" algn="l"/>
              </a:tabLst>
              <a:defRPr/>
            </a:lvl4pPr>
            <a:lvl5pPr marL="201216" indent="-195263" defTabSz="810000">
              <a:buSzPct val="100000"/>
              <a:buFontTx/>
              <a:buBlip>
                <a:blip r:embed="rId3"/>
              </a:buBlip>
              <a:tabLst>
                <a:tab pos="809625" algn="l"/>
              </a:tabLst>
              <a:defRPr/>
            </a:lvl5pPr>
          </a:lstStyle>
          <a:p>
            <a:pPr lvl="0"/>
            <a:r>
              <a:rPr lang="en-GB" dirty="0"/>
              <a:t>Click to add text.</a:t>
            </a:r>
            <a:br>
              <a:rPr lang="en-GB" dirty="0"/>
            </a:br>
            <a:r>
              <a:rPr lang="en-GB" dirty="0"/>
              <a:t>Click bullet icon to remove bullet. </a:t>
            </a:r>
            <a:br>
              <a:rPr lang="en-GB" dirty="0"/>
            </a:br>
            <a:r>
              <a:rPr lang="en-GB" dirty="0"/>
              <a:t>To reset bullet click Reset button.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5441870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and highlight pi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87AEB7E-04A9-1E40-9992-76C8459CC45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34946" y="6374344"/>
            <a:ext cx="6892946" cy="353165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2219" y="223914"/>
            <a:ext cx="5915025" cy="2200806"/>
          </a:xfrm>
        </p:spPr>
        <p:txBody>
          <a:bodyPr/>
          <a:lstStyle/>
          <a:p>
            <a:r>
              <a:rPr lang="en-GB" dirty="0"/>
              <a:t>Click to add title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623AF23C-5F94-8849-B4B1-E0B6DAB6E7E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52219" y="6839422"/>
            <a:ext cx="5915025" cy="2721093"/>
          </a:xfrm>
        </p:spPr>
        <p:txBody>
          <a:bodyPr/>
          <a:lstStyle>
            <a:lvl1pPr fontAlgn="ctr">
              <a:buFont typeface="Arial" panose="020B0604020202020204" pitchFamily="34" charset="0"/>
              <a:buNone/>
              <a:defRPr b="1" i="0">
                <a:solidFill>
                  <a:schemeClr val="bg1"/>
                </a:solidFill>
                <a:latin typeface="Mind Meridian" panose="020B0503030507020204" pitchFamily="34" charset="0"/>
              </a:defRPr>
            </a:lvl1pPr>
            <a:lvl2pPr>
              <a:buFont typeface="Arial" panose="020B0604020202020204" pitchFamily="34" charset="0"/>
              <a:buNone/>
              <a:defRPr b="1" i="0">
                <a:latin typeface="FS Meridian" panose="020B0603040202080204" pitchFamily="34" charset="77"/>
              </a:defRPr>
            </a:lvl2pPr>
            <a:lvl3pPr>
              <a:buFont typeface="Arial" panose="020B0604020202020204" pitchFamily="34" charset="0"/>
              <a:buNone/>
              <a:defRPr b="1" i="0">
                <a:latin typeface="FS Meridian" panose="020B0603040202080204" pitchFamily="34" charset="77"/>
              </a:defRPr>
            </a:lvl3pPr>
            <a:lvl4pPr>
              <a:buFont typeface="Arial" panose="020B0604020202020204" pitchFamily="34" charset="0"/>
              <a:buNone/>
              <a:defRPr b="1" i="0">
                <a:latin typeface="FS Meridian" panose="020B0603040202080204" pitchFamily="34" charset="77"/>
              </a:defRPr>
            </a:lvl4pPr>
            <a:lvl5pPr>
              <a:buFont typeface="Arial" panose="020B0604020202020204" pitchFamily="34" charset="0"/>
              <a:buNone/>
              <a:defRPr b="1" i="0">
                <a:latin typeface="FS Meridian" panose="020B0603040202080204" pitchFamily="34" charset="77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552EE61-B175-5744-89B8-EFD24ABDA87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52219" y="2637015"/>
            <a:ext cx="5915025" cy="3169003"/>
          </a:xfrm>
        </p:spPr>
        <p:txBody>
          <a:bodyPr/>
          <a:lstStyle>
            <a:lvl1pPr marL="201216" indent="-195263" defTabSz="810000">
              <a:buSzPct val="100000"/>
              <a:buFontTx/>
              <a:buBlip>
                <a:blip r:embed="rId3"/>
              </a:buBlip>
              <a:tabLst>
                <a:tab pos="809625" algn="l"/>
              </a:tabLst>
              <a:defRPr/>
            </a:lvl1pPr>
            <a:lvl2pPr marL="435769" indent="-214313" defTabSz="810000">
              <a:buSzPct val="100000"/>
              <a:buFontTx/>
              <a:buBlip>
                <a:blip r:embed="rId3"/>
              </a:buBlip>
              <a:tabLst>
                <a:tab pos="809625" algn="l"/>
              </a:tabLst>
              <a:defRPr/>
            </a:lvl2pPr>
            <a:lvl3pPr marL="634604" indent="-214313" defTabSz="810000">
              <a:buSzPct val="100000"/>
              <a:buFontTx/>
              <a:buBlip>
                <a:blip r:embed="rId3"/>
              </a:buBlip>
              <a:tabLst>
                <a:tab pos="809625" algn="l"/>
              </a:tabLst>
              <a:defRPr/>
            </a:lvl3pPr>
            <a:lvl4pPr marL="201216" indent="-195263" defTabSz="810000">
              <a:buSzPct val="100000"/>
              <a:buFontTx/>
              <a:buBlip>
                <a:blip r:embed="rId3"/>
              </a:buBlip>
              <a:tabLst>
                <a:tab pos="809625" algn="l"/>
              </a:tabLst>
              <a:defRPr/>
            </a:lvl4pPr>
            <a:lvl5pPr marL="201216" indent="-195263" defTabSz="810000">
              <a:buSzPct val="100000"/>
              <a:buFontTx/>
              <a:buBlip>
                <a:blip r:embed="rId3"/>
              </a:buBlip>
              <a:tabLst>
                <a:tab pos="809625" algn="l"/>
              </a:tabLst>
              <a:defRPr/>
            </a:lvl5pPr>
          </a:lstStyle>
          <a:p>
            <a:pPr lvl="0"/>
            <a:r>
              <a:rPr lang="en-GB" dirty="0"/>
              <a:t>Click to add text.</a:t>
            </a:r>
            <a:br>
              <a:rPr lang="en-GB" dirty="0"/>
            </a:br>
            <a:r>
              <a:rPr lang="en-GB" dirty="0"/>
              <a:t>Click bullet icon to remove bullet. </a:t>
            </a:r>
            <a:br>
              <a:rPr lang="en-GB" dirty="0"/>
            </a:br>
            <a:r>
              <a:rPr lang="en-GB" dirty="0"/>
              <a:t>To reset bullet click Reset button.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187400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4BF89A-0806-4C03-B2F4-3038454593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F41321-D167-48F0-B670-B65D2BEDE2B4}" type="datetimeFigureOut">
              <a:rPr lang="en-GB"/>
              <a:pPr>
                <a:defRPr/>
              </a:pPr>
              <a:t>30/10/2023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A2CC68-30B7-456D-8CE3-0942783D36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070488-FBCA-4B36-9D92-798EA26F3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CBE250-2930-4232-AAD4-E63E90C418E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3355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9A0FC5-50A6-4B23-A44F-9FF41C92E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D77CDC-9702-44E7-BB3D-C43AA271C2DC}" type="datetimeFigureOut">
              <a:rPr lang="en-GB"/>
              <a:pPr>
                <a:defRPr/>
              </a:pPr>
              <a:t>30/10/2023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040CFF-E967-4E09-A87B-D784B5EF1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6811AB-1F06-4986-BC48-3F7285081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872A42-FD9F-4F20-95BC-A3DAE8963EE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1501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97B65D8-75E5-4560-8A73-34088CEA7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DD028-147D-4C74-B02B-4CEC725CBEA9}" type="datetimeFigureOut">
              <a:rPr lang="en-GB"/>
              <a:pPr>
                <a:defRPr/>
              </a:pPr>
              <a:t>30/10/2023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56DE88F-B98C-4080-BFB6-259F195423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99CD8D7-D444-4ED2-B625-903C407BF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79AACF-F967-4A7E-B87D-1EB21ED85B0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1351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DA08C607-CABA-4506-A546-8FB6B7746F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03B93C-E46F-4922-9007-D60CCBD1212D}" type="datetimeFigureOut">
              <a:rPr lang="en-GB"/>
              <a:pPr>
                <a:defRPr/>
              </a:pPr>
              <a:t>30/10/2023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78FB328-9192-473E-A212-0C41E1D36E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8FBBB48-FD38-4EC2-82E7-8B31A1415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4FD82-CEC2-4813-863F-24BD12D4A64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1551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00B60280-E70D-45A2-9912-423FF903E2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5F9719-D874-4162-9905-5EDF52730652}" type="datetimeFigureOut">
              <a:rPr lang="en-GB"/>
              <a:pPr>
                <a:defRPr/>
              </a:pPr>
              <a:t>30/10/2023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0C6EF9DC-22B7-44D1-BDD3-E6A1D4F5CB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E4301ED-B916-4CC3-8D1D-4575A627D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A944D-CE55-404D-BD1B-DA72FE800F8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2034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ED4565E4-D05A-43C9-BCEF-CA9193BC33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A5678B-8214-409D-9D6A-418AE40FB658}" type="datetimeFigureOut">
              <a:rPr lang="en-GB"/>
              <a:pPr>
                <a:defRPr/>
              </a:pPr>
              <a:t>30/10/2023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76408862-6920-484C-B6B2-261F3E779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C619839-6455-4D82-A68E-6340AAD06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F342C6-72F2-441F-B7CB-E69DE48C138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7834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E45C4C7-EFD7-4593-9255-06954377BA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94EE80-62D9-4E4F-B41F-B97353000E68}" type="datetimeFigureOut">
              <a:rPr lang="en-GB"/>
              <a:pPr>
                <a:defRPr/>
              </a:pPr>
              <a:t>30/10/2023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50A6A46-B9BB-4261-A481-63CAE626DA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4790D57-1C64-400C-93F6-C2D4D658B4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3E3CB2-C6F9-4D82-9B2D-BF5F53D4CEA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59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96E373E-7588-4CF9-B43B-8A4D97430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9EE7A4-6738-4D4C-B1A2-AA4610D68357}" type="datetimeFigureOut">
              <a:rPr lang="en-GB"/>
              <a:pPr>
                <a:defRPr/>
              </a:pPr>
              <a:t>30/10/2023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102F6DD-B8DD-4256-86CD-C56D3A2420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10FA245-08D5-412C-9973-716AB3E12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C01D96-0BA6-47D8-9F42-AE7997A62A4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5480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D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0DA99490-82BD-4E9A-ABA4-24B3C2E4FF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71488" y="527050"/>
            <a:ext cx="5915025" cy="191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6A2F8881-1A8C-4B96-AB9B-5BDF85AC4D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71488" y="2636838"/>
            <a:ext cx="5915025" cy="6284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D576AE-FAD4-4CF5-9AEC-86D3E8ABAC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1488" y="9182100"/>
            <a:ext cx="154305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0C268F6-1E97-4CA6-BFA0-60388EB93101}" type="datetimeFigureOut">
              <a:rPr lang="en-GB"/>
              <a:pPr>
                <a:defRPr/>
              </a:pPr>
              <a:t>30/10/2023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52820C-C00E-4C1E-844C-E955DC7F17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1713" y="9182100"/>
            <a:ext cx="2314575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3EC912-94D0-4C8D-82F8-523ADE2611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9182100"/>
            <a:ext cx="154305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5C8FC2C-EB75-487E-BE88-330DA49ED12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4" r:id="rId13"/>
  </p:sldLayoutIdLst>
  <p:txStyles>
    <p:titleStyle>
      <a:lvl1pPr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1" fontAlgn="base" hangingPunct="1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fehmind.org.uk/" TargetMode="External"/><Relationship Id="rId7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hyperlink" Target="http://www.my-mind.tv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C1F14C1-F69E-4EB3-A687-8566DEB856BB}"/>
              </a:ext>
            </a:extLst>
          </p:cNvPr>
          <p:cNvSpPr/>
          <p:nvPr/>
        </p:nvSpPr>
        <p:spPr>
          <a:xfrm>
            <a:off x="0" y="-22746"/>
            <a:ext cx="6870699" cy="1853003"/>
          </a:xfrm>
          <a:prstGeom prst="rect">
            <a:avLst/>
          </a:prstGeom>
          <a:solidFill>
            <a:srgbClr val="1300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 descr="Text&#10;&#10;Description automatically generated">
            <a:extLst>
              <a:ext uri="{FF2B5EF4-FFF2-40B4-BE49-F238E27FC236}">
                <a16:creationId xmlns:a16="http://schemas.microsoft.com/office/drawing/2014/main" id="{0061F5A8-D0A7-4801-8462-5849989053C7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799" y="154946"/>
            <a:ext cx="1543388" cy="87015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9C78A9D-39FC-4D97-B6A5-2BCCE8D3E6AE}"/>
              </a:ext>
            </a:extLst>
          </p:cNvPr>
          <p:cNvSpPr txBox="1"/>
          <p:nvPr/>
        </p:nvSpPr>
        <p:spPr>
          <a:xfrm>
            <a:off x="154813" y="151454"/>
            <a:ext cx="4837474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/>
            <a:r>
              <a:rPr lang="en-GB" altLang="en-US" sz="3200" dirty="0">
                <a:solidFill>
                  <a:schemeClr val="bg1"/>
                </a:solidFill>
                <a:latin typeface="Mind Meridian Display" panose="020B0803030507020204" pitchFamily="34" charset="0"/>
                <a:cs typeface="Mind Meridian Display" panose="020B0803030507020204" pitchFamily="34" charset="0"/>
              </a:rPr>
              <a:t>PARENTS/CARERS</a:t>
            </a:r>
          </a:p>
          <a:p>
            <a:pPr eaLnBrk="1" hangingPunct="1"/>
            <a:r>
              <a:rPr lang="en-GB" altLang="en-US" sz="3200" dirty="0" smtClean="0">
                <a:solidFill>
                  <a:schemeClr val="bg1"/>
                </a:solidFill>
                <a:latin typeface="Mind Meridian Display" panose="020B0803030507020204" pitchFamily="34" charset="0"/>
                <a:cs typeface="Mind Meridian Display" panose="020B0803030507020204" pitchFamily="34" charset="0"/>
              </a:rPr>
              <a:t>Sir John Lillie Primary School </a:t>
            </a:r>
          </a:p>
          <a:p>
            <a:pPr eaLnBrk="1" hangingPunct="1"/>
            <a:r>
              <a:rPr lang="en-GB" altLang="en-US" sz="3200" dirty="0" smtClean="0">
                <a:solidFill>
                  <a:schemeClr val="bg1"/>
                </a:solidFill>
                <a:latin typeface="Mind Meridian Display" panose="020B0803030507020204" pitchFamily="34" charset="0"/>
                <a:cs typeface="Mind Meridian Display" panose="020B0803030507020204" pitchFamily="34" charset="0"/>
              </a:rPr>
              <a:t>Community Room </a:t>
            </a:r>
            <a:endParaRPr lang="en-GB" altLang="en-US" sz="3200" dirty="0">
              <a:solidFill>
                <a:schemeClr val="bg1"/>
              </a:solidFill>
              <a:latin typeface="Mind Meridian Display" panose="020B0803030507020204" pitchFamily="34" charset="0"/>
              <a:cs typeface="Mind Meridian Display" panose="020B0803030507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72E007F-C3C1-4651-AB95-CE8E44F64467}"/>
              </a:ext>
            </a:extLst>
          </p:cNvPr>
          <p:cNvSpPr txBox="1"/>
          <p:nvPr/>
        </p:nvSpPr>
        <p:spPr>
          <a:xfrm>
            <a:off x="323393" y="6900217"/>
            <a:ext cx="534107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2000" dirty="0">
              <a:solidFill>
                <a:srgbClr val="1D488B"/>
              </a:solidFill>
              <a:latin typeface="Street Corner" panose="02000400000000000000" pitchFamily="2" charset="0"/>
            </a:endParaRPr>
          </a:p>
          <a:p>
            <a:pPr algn="ctr"/>
            <a:r>
              <a:rPr lang="en-GB" sz="1600" b="1" dirty="0">
                <a:solidFill>
                  <a:schemeClr val="bg1"/>
                </a:solidFill>
                <a:latin typeface="Mind Meridian" panose="020B0503030507020204" pitchFamily="34" charset="0"/>
                <a:cs typeface="Mind Meridian" panose="020B0503030507020204" pitchFamily="34" charset="0"/>
              </a:rPr>
              <a:t>If you are interested in joining us, please </a:t>
            </a:r>
            <a:r>
              <a:rPr lang="en-GB" sz="1600" b="1" dirty="0" smtClean="0">
                <a:solidFill>
                  <a:schemeClr val="bg1"/>
                </a:solidFill>
                <a:latin typeface="Mind Meridian" panose="020B0503030507020204" pitchFamily="34" charset="0"/>
                <a:cs typeface="Mind Meridian" panose="020B0503030507020204" pitchFamily="34" charset="0"/>
              </a:rPr>
              <a:t>come to the community room at </a:t>
            </a:r>
            <a:r>
              <a:rPr lang="en-GB" sz="1600" b="1" dirty="0" smtClean="0">
                <a:solidFill>
                  <a:schemeClr val="bg1"/>
                </a:solidFill>
                <a:latin typeface="Mind Meridian" panose="020B0503030507020204" pitchFamily="34" charset="0"/>
                <a:cs typeface="Mind Meridian" panose="020B0503030507020204" pitchFamily="34" charset="0"/>
              </a:rPr>
              <a:t>8:55am </a:t>
            </a:r>
            <a:r>
              <a:rPr lang="en-GB" sz="1600" b="1" dirty="0">
                <a:solidFill>
                  <a:schemeClr val="bg1"/>
                </a:solidFill>
                <a:latin typeface="Mind Meridian" panose="020B0503030507020204" pitchFamily="34" charset="0"/>
                <a:cs typeface="Mind Meridian" panose="020B0503030507020204" pitchFamily="34" charset="0"/>
              </a:rPr>
              <a:t>on Wednesday 15</a:t>
            </a:r>
            <a:r>
              <a:rPr lang="en-GB" sz="1600" b="1" baseline="30000" dirty="0">
                <a:solidFill>
                  <a:schemeClr val="bg1"/>
                </a:solidFill>
                <a:latin typeface="Mind Meridian" panose="020B0503030507020204" pitchFamily="34" charset="0"/>
                <a:cs typeface="Mind Meridian" panose="020B0503030507020204" pitchFamily="34" charset="0"/>
              </a:rPr>
              <a:t>th</a:t>
            </a:r>
            <a:r>
              <a:rPr lang="en-GB" sz="1600" b="1" dirty="0">
                <a:solidFill>
                  <a:schemeClr val="bg1"/>
                </a:solidFill>
                <a:latin typeface="Mind Meridian" panose="020B0503030507020204" pitchFamily="34" charset="0"/>
                <a:cs typeface="Mind Meridian" panose="020B0503030507020204" pitchFamily="34" charset="0"/>
              </a:rPr>
              <a:t> November. </a:t>
            </a:r>
            <a:endParaRPr lang="en-GB" sz="1400" b="1" dirty="0">
              <a:solidFill>
                <a:schemeClr val="bg1"/>
              </a:solidFill>
              <a:latin typeface="Mind Meridian" panose="020B0503030507020204" pitchFamily="34" charset="0"/>
              <a:cs typeface="Mind Meridian" panose="020B0503030507020204" pitchFamily="34" charset="0"/>
            </a:endParaRPr>
          </a:p>
          <a:p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B73CBB2-604C-4102-B5A3-93C2EF643F14}"/>
              </a:ext>
            </a:extLst>
          </p:cNvPr>
          <p:cNvSpPr txBox="1"/>
          <p:nvPr/>
        </p:nvSpPr>
        <p:spPr>
          <a:xfrm>
            <a:off x="100605" y="8366006"/>
            <a:ext cx="6870700" cy="8826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 algn="ctr">
              <a:spcBef>
                <a:spcPts val="0"/>
              </a:spcBef>
              <a:spcAft>
                <a:spcPts val="0"/>
              </a:spcAft>
            </a:pPr>
            <a:endParaRPr lang="en-GB" sz="1000" kern="1200" dirty="0">
              <a:ln>
                <a:noFill/>
              </a:ln>
              <a:solidFill>
                <a:srgbClr val="1300C1"/>
              </a:solidFill>
              <a:effectLst/>
              <a:latin typeface="Mind Meridian" panose="020B0503030507020204" pitchFamily="34" charset="0"/>
              <a:cs typeface="Mind Meridian" panose="020B0503030507020204" pitchFamily="34" charset="0"/>
            </a:endParaRPr>
          </a:p>
          <a:p>
            <a:pPr marL="0" marR="0" indent="0" algn="ctr">
              <a:spcBef>
                <a:spcPts val="0"/>
              </a:spcBef>
              <a:spcAft>
                <a:spcPts val="0"/>
              </a:spcAft>
            </a:pPr>
            <a:r>
              <a:rPr lang="en-GB" sz="1000" kern="1200" dirty="0">
                <a:ln>
                  <a:noFill/>
                </a:ln>
                <a:solidFill>
                  <a:schemeClr val="bg1"/>
                </a:solidFill>
                <a:effectLst/>
                <a:latin typeface="Mind Meridian" panose="020B0503030507020204" pitchFamily="34" charset="0"/>
                <a:cs typeface="Mind Meridian" panose="020B0503030507020204" pitchFamily="34" charset="0"/>
              </a:rPr>
              <a:t>For blog posts, and to learn more about the support we offer, see our website: </a:t>
            </a:r>
            <a:r>
              <a:rPr lang="en-GB" sz="1000" kern="1200" dirty="0">
                <a:ln>
                  <a:noFill/>
                </a:ln>
                <a:solidFill>
                  <a:schemeClr val="bg1"/>
                </a:solidFill>
                <a:effectLst/>
                <a:latin typeface="Mind Meridian Display" panose="020B0803030507020204" pitchFamily="34" charset="0"/>
                <a:cs typeface="Mind Meridian Display" panose="020B0803030507020204" pitchFamily="34" charset="0"/>
                <a:hlinkClick r:id="rId3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www.hfehmind.org.uk</a:t>
            </a:r>
            <a:endParaRPr lang="en-GB" sz="1000" kern="1200" dirty="0">
              <a:ln>
                <a:noFill/>
              </a:ln>
              <a:solidFill>
                <a:schemeClr val="bg1"/>
              </a:solidFill>
              <a:effectLst/>
              <a:latin typeface="Mind Meridian Display" panose="020B0803030507020204" pitchFamily="34" charset="0"/>
              <a:cs typeface="Mind Meridian Display" panose="020B0803030507020204" pitchFamily="34" charset="0"/>
            </a:endParaRPr>
          </a:p>
          <a:p>
            <a:pPr marL="0" marR="0" indent="0" algn="ctr">
              <a:spcBef>
                <a:spcPts val="0"/>
              </a:spcBef>
              <a:spcAft>
                <a:spcPts val="0"/>
              </a:spcAft>
            </a:pPr>
            <a:r>
              <a:rPr lang="en-GB" sz="1000" kern="1200" dirty="0">
                <a:ln>
                  <a:noFill/>
                </a:ln>
                <a:solidFill>
                  <a:schemeClr val="bg1"/>
                </a:solidFill>
                <a:effectLst/>
                <a:latin typeface="Mind Meridian" panose="020B0503030507020204" pitchFamily="34" charset="0"/>
                <a:cs typeface="Mind Meridian" panose="020B0503030507020204" pitchFamily="34" charset="0"/>
              </a:rPr>
              <a:t>Check out our video channel, providing you with resources and support on a</a:t>
            </a:r>
          </a:p>
          <a:p>
            <a:pPr marL="0" marR="0" indent="0" algn="ctr">
              <a:spcBef>
                <a:spcPts val="0"/>
              </a:spcBef>
              <a:spcAft>
                <a:spcPts val="0"/>
              </a:spcAft>
            </a:pPr>
            <a:r>
              <a:rPr lang="en-GB" sz="1000" kern="1200" dirty="0">
                <a:ln>
                  <a:noFill/>
                </a:ln>
                <a:solidFill>
                  <a:schemeClr val="bg1"/>
                </a:solidFill>
                <a:effectLst/>
                <a:latin typeface="Mind Meridian" panose="020B0503030507020204" pitchFamily="34" charset="0"/>
                <a:cs typeface="Mind Meridian" panose="020B0503030507020204" pitchFamily="34" charset="0"/>
              </a:rPr>
              <a:t>variety of mental health and wellbeing topics: </a:t>
            </a:r>
            <a:r>
              <a:rPr lang="en-GB" sz="1000" u="sng" kern="1200" dirty="0">
                <a:ln>
                  <a:noFill/>
                </a:ln>
                <a:solidFill>
                  <a:schemeClr val="bg1"/>
                </a:solidFill>
                <a:effectLst/>
                <a:latin typeface="Mind Meridian Display" panose="020B0803030507020204" pitchFamily="34" charset="0"/>
                <a:cs typeface="Mind Meridian Display" panose="020B0803030507020204" pitchFamily="34" charset="0"/>
                <a:hlinkClick r:id="rId4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www.</a:t>
            </a:r>
            <a:r>
              <a:rPr lang="en-GB" sz="1000" kern="1200" dirty="0">
                <a:ln>
                  <a:noFill/>
                </a:ln>
                <a:solidFill>
                  <a:schemeClr val="bg1"/>
                </a:solidFill>
                <a:effectLst/>
                <a:latin typeface="Mind Meridian Display" panose="020B0803030507020204" pitchFamily="34" charset="0"/>
                <a:cs typeface="Mind Meridian Display" panose="020B0803030507020204" pitchFamily="34" charset="0"/>
                <a:hlinkClick r:id="rId4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my-mind</a:t>
            </a:r>
            <a:r>
              <a:rPr lang="en-GB" sz="1000" u="sng" kern="1200" dirty="0">
                <a:ln>
                  <a:noFill/>
                </a:ln>
                <a:solidFill>
                  <a:schemeClr val="bg1"/>
                </a:solidFill>
                <a:effectLst/>
                <a:latin typeface="Mind Meridian Display" panose="020B0803030507020204" pitchFamily="34" charset="0"/>
                <a:cs typeface="Mind Meridian Display" panose="020B0803030507020204" pitchFamily="34" charset="0"/>
                <a:hlinkClick r:id="rId4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.tv</a:t>
            </a:r>
            <a:r>
              <a:rPr lang="en-GB" sz="1000" kern="1200" dirty="0">
                <a:ln>
                  <a:noFill/>
                </a:ln>
                <a:solidFill>
                  <a:schemeClr val="bg1"/>
                </a:solidFill>
                <a:effectLst/>
                <a:latin typeface="Mind Meridian Display" panose="020B0803030507020204" pitchFamily="34" charset="0"/>
                <a:cs typeface="Mind Meridian Display" panose="020B0803030507020204" pitchFamily="34" charset="0"/>
              </a:rPr>
              <a:t>​</a:t>
            </a:r>
            <a:endParaRPr lang="en-GB" sz="1000" kern="1400" dirty="0">
              <a:ln>
                <a:noFill/>
              </a:ln>
              <a:solidFill>
                <a:schemeClr val="bg1"/>
              </a:solidFill>
              <a:effectLst/>
              <a:latin typeface="Mind Meridian Display" panose="020B0803030507020204" pitchFamily="34" charset="0"/>
              <a:cs typeface="Mind Meridian Display" panose="020B0803030507020204" pitchFamily="34" charset="0"/>
            </a:endParaRPr>
          </a:p>
          <a:p>
            <a:pPr marL="0" marR="0" indent="0" algn="ctr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1000" kern="1400" dirty="0">
                <a:ln>
                  <a:noFill/>
                </a:ln>
                <a:solidFill>
                  <a:schemeClr val="bg1"/>
                </a:solidFill>
                <a:effectLst/>
                <a:latin typeface="Mind Meridian" panose="020B0503030507020204" pitchFamily="34" charset="0"/>
                <a:cs typeface="Mind Meridian" panose="020B0503030507020204" pitchFamily="34" charset="0"/>
              </a:rPr>
              <a:t> 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B43D510-2B93-42FD-97C6-8F549A6F5299}"/>
              </a:ext>
            </a:extLst>
          </p:cNvPr>
          <p:cNvSpPr/>
          <p:nvPr/>
        </p:nvSpPr>
        <p:spPr>
          <a:xfrm>
            <a:off x="-12700" y="9424575"/>
            <a:ext cx="6870700" cy="4814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Picture 4">
            <a:extLst>
              <a:ext uri="{FF2B5EF4-FFF2-40B4-BE49-F238E27FC236}">
                <a16:creationId xmlns:a16="http://schemas.microsoft.com/office/drawing/2014/main" id="{FCAFD182-E1B9-4501-958B-5CE42357A1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605" y="9478962"/>
            <a:ext cx="1121752" cy="3462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2" name="Picture 5">
            <a:extLst>
              <a:ext uri="{FF2B5EF4-FFF2-40B4-BE49-F238E27FC236}">
                <a16:creationId xmlns:a16="http://schemas.microsoft.com/office/drawing/2014/main" id="{1A4CC664-8A93-4635-9289-C22DA04231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4667" y="9498002"/>
            <a:ext cx="908520" cy="3345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00DCEF36-244D-454F-AA04-9733E45AB2C9}"/>
              </a:ext>
            </a:extLst>
          </p:cNvPr>
          <p:cNvSpPr txBox="1"/>
          <p:nvPr/>
        </p:nvSpPr>
        <p:spPr>
          <a:xfrm>
            <a:off x="163937" y="1990413"/>
            <a:ext cx="6542823" cy="470898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500" b="1" dirty="0">
                <a:solidFill>
                  <a:srgbClr val="1300C1"/>
                </a:solidFill>
                <a:latin typeface="Comic Sans MS" panose="030F0702030302020204" pitchFamily="66" charset="0"/>
                <a:cs typeface="Mind Meridian" panose="020B0503030507020204" pitchFamily="34" charset="0"/>
              </a:rPr>
              <a:t>Managing Anxiety in Children</a:t>
            </a:r>
          </a:p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endParaRPr lang="en-GB" sz="1500" b="1" dirty="0">
              <a:solidFill>
                <a:srgbClr val="1300C1"/>
              </a:solidFill>
              <a:latin typeface="Comic Sans MS" panose="030F0702030302020204" pitchFamily="66" charset="0"/>
              <a:cs typeface="Mind Meridian" panose="020B0503030507020204" pitchFamily="34" charset="0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500" b="1" dirty="0">
                <a:solidFill>
                  <a:srgbClr val="1300C1"/>
                </a:solidFill>
                <a:latin typeface="Comic Sans MS" panose="030F0702030302020204" pitchFamily="66" charset="0"/>
                <a:cs typeface="Mind Meridian" panose="020B0503030507020204" pitchFamily="34" charset="0"/>
              </a:rPr>
              <a:t>Wednesday 15</a:t>
            </a:r>
            <a:r>
              <a:rPr lang="en-GB" sz="1500" b="1" baseline="30000" dirty="0">
                <a:solidFill>
                  <a:srgbClr val="1300C1"/>
                </a:solidFill>
                <a:latin typeface="Comic Sans MS" panose="030F0702030302020204" pitchFamily="66" charset="0"/>
                <a:cs typeface="Mind Meridian" panose="020B0503030507020204" pitchFamily="34" charset="0"/>
              </a:rPr>
              <a:t>th</a:t>
            </a:r>
            <a:r>
              <a:rPr lang="en-GB" sz="1500" b="1" dirty="0">
                <a:solidFill>
                  <a:srgbClr val="1300C1"/>
                </a:solidFill>
                <a:latin typeface="Comic Sans MS" panose="030F0702030302020204" pitchFamily="66" charset="0"/>
                <a:cs typeface="Mind Meridian" panose="020B0503030507020204" pitchFamily="34" charset="0"/>
              </a:rPr>
              <a:t> November</a:t>
            </a:r>
          </a:p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500" b="1" dirty="0" smtClean="0">
                <a:solidFill>
                  <a:srgbClr val="1300C1"/>
                </a:solidFill>
                <a:latin typeface="Comic Sans MS" panose="030F0702030302020204" pitchFamily="66" charset="0"/>
                <a:cs typeface="Mind Meridian" panose="020B0503030507020204" pitchFamily="34" charset="0"/>
              </a:rPr>
              <a:t>9am</a:t>
            </a:r>
            <a:endParaRPr lang="en-GB" sz="1500" b="1" dirty="0">
              <a:solidFill>
                <a:srgbClr val="1300C1"/>
              </a:solidFill>
              <a:latin typeface="Comic Sans MS" panose="030F0702030302020204" pitchFamily="66" charset="0"/>
              <a:cs typeface="Mind Meridian" panose="020B0503030507020204" pitchFamily="34" charset="0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endParaRPr lang="en-GB" sz="1500" dirty="0">
              <a:solidFill>
                <a:srgbClr val="1300C1"/>
              </a:solidFill>
              <a:latin typeface="Comic Sans MS" panose="030F0702030302020204" pitchFamily="66" charset="0"/>
              <a:cs typeface="Mind Meridian" panose="020B0503030507020204" pitchFamily="34" charset="0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500" dirty="0">
                <a:solidFill>
                  <a:srgbClr val="1300C1"/>
                </a:solidFill>
                <a:latin typeface="Comic Sans MS" panose="030F0702030302020204" pitchFamily="66" charset="0"/>
                <a:cs typeface="Mind Meridian" panose="020B0503030507020204" pitchFamily="34" charset="0"/>
              </a:rPr>
              <a:t>Would you like to learn more about how you can support your child </a:t>
            </a:r>
            <a:endParaRPr lang="en-GB" sz="1500" dirty="0" smtClean="0">
              <a:solidFill>
                <a:srgbClr val="1300C1"/>
              </a:solidFill>
              <a:latin typeface="Comic Sans MS" panose="030F0702030302020204" pitchFamily="66" charset="0"/>
              <a:cs typeface="Mind Meridian" panose="020B0503030507020204" pitchFamily="34" charset="0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500" dirty="0" smtClean="0">
                <a:solidFill>
                  <a:srgbClr val="1300C1"/>
                </a:solidFill>
                <a:latin typeface="Comic Sans MS" panose="030F0702030302020204" pitchFamily="66" charset="0"/>
                <a:cs typeface="Mind Meridian" panose="020B0503030507020204" pitchFamily="34" charset="0"/>
              </a:rPr>
              <a:t>with </a:t>
            </a:r>
            <a:r>
              <a:rPr lang="en-GB" sz="1500" dirty="0">
                <a:solidFill>
                  <a:srgbClr val="1300C1"/>
                </a:solidFill>
                <a:latin typeface="Comic Sans MS" panose="030F0702030302020204" pitchFamily="66" charset="0"/>
                <a:cs typeface="Mind Meridian" panose="020B0503030507020204" pitchFamily="34" charset="0"/>
              </a:rPr>
              <a:t>fears and worries?</a:t>
            </a:r>
          </a:p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endParaRPr lang="en-GB" sz="1500" dirty="0">
              <a:solidFill>
                <a:srgbClr val="1300C1"/>
              </a:solidFill>
              <a:latin typeface="Comic Sans MS" panose="030F0702030302020204" pitchFamily="66" charset="0"/>
              <a:cs typeface="Mind Meridian" panose="020B0503030507020204" pitchFamily="34" charset="0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500" dirty="0">
                <a:solidFill>
                  <a:srgbClr val="1300C1"/>
                </a:solidFill>
                <a:latin typeface="Comic Sans MS" panose="030F0702030302020204" pitchFamily="66" charset="0"/>
                <a:cs typeface="Mind Meridian" panose="020B0503030507020204" pitchFamily="34" charset="0"/>
              </a:rPr>
              <a:t>This session is </a:t>
            </a:r>
            <a:r>
              <a:rPr lang="en-GB" sz="1500" dirty="0" smtClean="0">
                <a:solidFill>
                  <a:srgbClr val="1300C1"/>
                </a:solidFill>
                <a:latin typeface="Comic Sans MS" panose="030F0702030302020204" pitchFamily="66" charset="0"/>
                <a:cs typeface="Mind Meridian" panose="020B0503030507020204" pitchFamily="34" charset="0"/>
              </a:rPr>
              <a:t>delivered by </a:t>
            </a:r>
            <a:r>
              <a:rPr lang="en-GB" sz="1500" dirty="0">
                <a:solidFill>
                  <a:srgbClr val="1300C1"/>
                </a:solidFill>
                <a:latin typeface="Comic Sans MS" panose="030F0702030302020204" pitchFamily="66" charset="0"/>
                <a:cs typeface="Mind Meridian" panose="020B0503030507020204" pitchFamily="34" charset="0"/>
              </a:rPr>
              <a:t>Rebecca Gregory, a Schools Mental Health Practitioner from the Mental Health Support Team (MHST) here at </a:t>
            </a:r>
            <a:endParaRPr lang="en-GB" sz="1500" dirty="0" smtClean="0">
              <a:solidFill>
                <a:srgbClr val="1300C1"/>
              </a:solidFill>
              <a:latin typeface="Comic Sans MS" panose="030F0702030302020204" pitchFamily="66" charset="0"/>
              <a:cs typeface="Mind Meridian" panose="020B0503030507020204" pitchFamily="34" charset="0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500" dirty="0" smtClean="0">
                <a:solidFill>
                  <a:srgbClr val="1300C1"/>
                </a:solidFill>
                <a:latin typeface="Comic Sans MS" panose="030F0702030302020204" pitchFamily="66" charset="0"/>
                <a:cs typeface="Mind Meridian" panose="020B0503030507020204" pitchFamily="34" charset="0"/>
              </a:rPr>
              <a:t>Sir </a:t>
            </a:r>
            <a:r>
              <a:rPr lang="en-GB" sz="1500" dirty="0">
                <a:solidFill>
                  <a:srgbClr val="1300C1"/>
                </a:solidFill>
                <a:latin typeface="Comic Sans MS" panose="030F0702030302020204" pitchFamily="66" charset="0"/>
                <a:cs typeface="Mind Meridian" panose="020B0503030507020204" pitchFamily="34" charset="0"/>
              </a:rPr>
              <a:t>John Lillie Primary School. </a:t>
            </a:r>
          </a:p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endParaRPr lang="en-GB" sz="1500" dirty="0">
              <a:solidFill>
                <a:srgbClr val="1300C1"/>
              </a:solidFill>
              <a:latin typeface="Comic Sans MS" panose="030F0702030302020204" pitchFamily="66" charset="0"/>
              <a:cs typeface="Mind Meridian" panose="020B0503030507020204" pitchFamily="34" charset="0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500" dirty="0">
                <a:solidFill>
                  <a:srgbClr val="1300C1"/>
                </a:solidFill>
                <a:latin typeface="Comic Sans MS" panose="030F0702030302020204" pitchFamily="66" charset="0"/>
                <a:cs typeface="Mind Meridian" panose="020B0503030507020204" pitchFamily="34" charset="0"/>
              </a:rPr>
              <a:t>During this free workshop, we will cover</a:t>
            </a:r>
            <a:r>
              <a:rPr lang="en-GB" sz="1500" dirty="0" smtClean="0">
                <a:solidFill>
                  <a:srgbClr val="1300C1"/>
                </a:solidFill>
                <a:latin typeface="Comic Sans MS" panose="030F0702030302020204" pitchFamily="66" charset="0"/>
                <a:cs typeface="Mind Meridian" panose="020B0503030507020204" pitchFamily="34" charset="0"/>
              </a:rPr>
              <a:t>:</a:t>
            </a:r>
          </a:p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endParaRPr lang="en-GB" sz="1500" dirty="0">
              <a:solidFill>
                <a:srgbClr val="1300C1"/>
              </a:solidFill>
              <a:latin typeface="Comic Sans MS" panose="030F0702030302020204" pitchFamily="66" charset="0"/>
              <a:cs typeface="Mind Meridian" panose="020B0503030507020204" pitchFamily="34" charset="0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500" dirty="0">
                <a:solidFill>
                  <a:srgbClr val="1300C1"/>
                </a:solidFill>
                <a:latin typeface="Comic Sans MS" panose="030F0702030302020204" pitchFamily="66" charset="0"/>
                <a:cs typeface="Mind Meridian" panose="020B0503030507020204" pitchFamily="34" charset="0"/>
              </a:rPr>
              <a:t>How you can help to support your child </a:t>
            </a:r>
            <a:r>
              <a:rPr lang="en-GB" sz="1500">
                <a:solidFill>
                  <a:srgbClr val="1300C1"/>
                </a:solidFill>
                <a:latin typeface="Comic Sans MS" panose="030F0702030302020204" pitchFamily="66" charset="0"/>
                <a:cs typeface="Mind Meridian" panose="020B0503030507020204" pitchFamily="34" charset="0"/>
              </a:rPr>
              <a:t>with </a:t>
            </a:r>
            <a:r>
              <a:rPr lang="en-GB" sz="1500" smtClean="0">
                <a:solidFill>
                  <a:srgbClr val="1300C1"/>
                </a:solidFill>
                <a:latin typeface="Comic Sans MS" panose="030F0702030302020204" pitchFamily="66" charset="0"/>
                <a:cs typeface="Mind Meridian" panose="020B0503030507020204" pitchFamily="34" charset="0"/>
              </a:rPr>
              <a:t>anxiety.</a:t>
            </a:r>
            <a:endParaRPr lang="en-GB" sz="1500" dirty="0">
              <a:solidFill>
                <a:srgbClr val="1300C1"/>
              </a:solidFill>
              <a:latin typeface="Comic Sans MS" panose="030F0702030302020204" pitchFamily="66" charset="0"/>
              <a:cs typeface="Mind Meridian" panose="020B0503030507020204" pitchFamily="34" charset="0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500" dirty="0">
                <a:solidFill>
                  <a:srgbClr val="1300C1"/>
                </a:solidFill>
                <a:latin typeface="Comic Sans MS" panose="030F0702030302020204" pitchFamily="66" charset="0"/>
                <a:cs typeface="Mind Meridian" panose="020B0503030507020204" pitchFamily="34" charset="0"/>
              </a:rPr>
              <a:t>What causes </a:t>
            </a:r>
            <a:r>
              <a:rPr lang="en-GB" sz="1500" dirty="0" smtClean="0">
                <a:solidFill>
                  <a:srgbClr val="1300C1"/>
                </a:solidFill>
                <a:latin typeface="Comic Sans MS" panose="030F0702030302020204" pitchFamily="66" charset="0"/>
                <a:cs typeface="Mind Meridian" panose="020B0503030507020204" pitchFamily="34" charset="0"/>
              </a:rPr>
              <a:t>anxiety. </a:t>
            </a:r>
            <a:endParaRPr lang="en-GB" sz="1500" dirty="0">
              <a:solidFill>
                <a:srgbClr val="1300C1"/>
              </a:solidFill>
              <a:latin typeface="Comic Sans MS" panose="030F0702030302020204" pitchFamily="66" charset="0"/>
              <a:cs typeface="Mind Meridian" panose="020B0503030507020204" pitchFamily="34" charset="0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500" dirty="0">
                <a:solidFill>
                  <a:srgbClr val="1300C1"/>
                </a:solidFill>
                <a:latin typeface="Comic Sans MS" panose="030F0702030302020204" pitchFamily="66" charset="0"/>
                <a:cs typeface="Mind Meridian" panose="020B0503030507020204" pitchFamily="34" charset="0"/>
              </a:rPr>
              <a:t>Helpful </a:t>
            </a:r>
            <a:r>
              <a:rPr lang="en-GB" sz="1500" dirty="0" smtClean="0">
                <a:solidFill>
                  <a:srgbClr val="1300C1"/>
                </a:solidFill>
                <a:latin typeface="Comic Sans MS" panose="030F0702030302020204" pitchFamily="66" charset="0"/>
                <a:cs typeface="Mind Meridian" panose="020B0503030507020204" pitchFamily="34" charset="0"/>
              </a:rPr>
              <a:t>communication.</a:t>
            </a:r>
          </a:p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500" dirty="0" smtClean="0">
                <a:solidFill>
                  <a:srgbClr val="1300C1"/>
                </a:solidFill>
                <a:latin typeface="Comic Sans MS" panose="030F0702030302020204" pitchFamily="66" charset="0"/>
                <a:cs typeface="Mind Meridian" panose="020B0503030507020204" pitchFamily="34" charset="0"/>
              </a:rPr>
              <a:t>Strategies </a:t>
            </a:r>
            <a:r>
              <a:rPr lang="en-GB" sz="1500" dirty="0">
                <a:solidFill>
                  <a:srgbClr val="1300C1"/>
                </a:solidFill>
                <a:latin typeface="Comic Sans MS" panose="030F0702030302020204" pitchFamily="66" charset="0"/>
                <a:cs typeface="Mind Meridian" panose="020B0503030507020204" pitchFamily="34" charset="0"/>
              </a:rPr>
              <a:t>that can help anxious </a:t>
            </a:r>
            <a:r>
              <a:rPr lang="en-GB" sz="1500" dirty="0" smtClean="0">
                <a:solidFill>
                  <a:srgbClr val="1300C1"/>
                </a:solidFill>
                <a:latin typeface="Comic Sans MS" panose="030F0702030302020204" pitchFamily="66" charset="0"/>
                <a:cs typeface="Mind Meridian" panose="020B0503030507020204" pitchFamily="34" charset="0"/>
              </a:rPr>
              <a:t>children.</a:t>
            </a:r>
            <a:endParaRPr lang="en-GB" sz="1500" dirty="0">
              <a:solidFill>
                <a:srgbClr val="1300C1"/>
              </a:solidFill>
              <a:latin typeface="Comic Sans MS" panose="030F0702030302020204" pitchFamily="66" charset="0"/>
              <a:cs typeface="Mind Meridian" panose="020B0503030507020204" pitchFamily="34" charset="0"/>
            </a:endParaRPr>
          </a:p>
          <a:p>
            <a:pPr marL="285750" indent="-285750" algn="ctr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en-GB" sz="1500" dirty="0">
              <a:solidFill>
                <a:srgbClr val="1300C1"/>
              </a:solidFill>
              <a:latin typeface="Mind Meridian"/>
              <a:cs typeface="Mind Meridian" panose="020B0503030507020204" pitchFamily="34" charset="0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endParaRPr lang="en-GB" sz="1500" dirty="0">
              <a:solidFill>
                <a:srgbClr val="1300C1"/>
              </a:solidFill>
              <a:latin typeface="Mind Meridian" panose="020B0503030507020204" pitchFamily="34" charset="0"/>
              <a:cs typeface="Mind Meridian" panose="020B0503030507020204" pitchFamily="34" charset="0"/>
            </a:endParaRPr>
          </a:p>
        </p:txBody>
      </p:sp>
      <p:pic>
        <p:nvPicPr>
          <p:cNvPr id="14" name="Picture 4">
            <a:extLst>
              <a:ext uri="{FF2B5EF4-FFF2-40B4-BE49-F238E27FC236}">
                <a16:creationId xmlns:a16="http://schemas.microsoft.com/office/drawing/2014/main" id="{17298D71-5915-40C3-8C9A-428DB208D3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8378" y="6630918"/>
            <a:ext cx="1206229" cy="1859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06906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ulletin Template  -  Compatibility Mode" id="{C9A467A3-D9E8-478B-8701-E8F9422F6EC5}" vid="{A4DDCE4D-74E2-426F-9D48-BE322F41A9F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c718876-c0d6-4bc4-a34f-a0ba257ef077" xsi:nil="true"/>
    <lcf76f155ced4ddcb4097134ff3c332f xmlns="4a6dffca-d13e-489b-984b-0aaba51b906c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2E3ABC484BFBF4DAFFDD3CC41D2CA9F" ma:contentTypeVersion="16" ma:contentTypeDescription="Create a new document." ma:contentTypeScope="" ma:versionID="60749a330388d4dccdf843ec95f03462">
  <xsd:schema xmlns:xsd="http://www.w3.org/2001/XMLSchema" xmlns:xs="http://www.w3.org/2001/XMLSchema" xmlns:p="http://schemas.microsoft.com/office/2006/metadata/properties" xmlns:ns2="dc718876-c0d6-4bc4-a34f-a0ba257ef077" xmlns:ns3="4a6dffca-d13e-489b-984b-0aaba51b906c" targetNamespace="http://schemas.microsoft.com/office/2006/metadata/properties" ma:root="true" ma:fieldsID="80de3ac21473c8c96635a53fde2f6f64" ns2:_="" ns3:_="">
    <xsd:import namespace="dc718876-c0d6-4bc4-a34f-a0ba257ef077"/>
    <xsd:import namespace="4a6dffca-d13e-489b-984b-0aaba51b906c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718876-c0d6-4bc4-a34f-a0ba257ef07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c9a8596-8cd3-4ee8-8547-4f444ea28dc9}" ma:internalName="TaxCatchAll" ma:showField="CatchAllData" ma:web="dc718876-c0d6-4bc4-a34f-a0ba257ef07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6dffca-d13e-489b-984b-0aaba51b906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1945ba85-c026-4c78-bcbf-4c34d5ce96d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6E181E1-1C4E-4A7A-90B5-5F716525A774}">
  <ds:schemaRefs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metadata/properties"/>
    <ds:schemaRef ds:uri="http://purl.org/dc/elements/1.1/"/>
    <ds:schemaRef ds:uri="http://www.w3.org/XML/1998/namespace"/>
    <ds:schemaRef ds:uri="4a6dffca-d13e-489b-984b-0aaba51b906c"/>
    <ds:schemaRef ds:uri="dc718876-c0d6-4bc4-a34f-a0ba257ef077"/>
  </ds:schemaRefs>
</ds:datastoreItem>
</file>

<file path=customXml/itemProps2.xml><?xml version="1.0" encoding="utf-8"?>
<ds:datastoreItem xmlns:ds="http://schemas.openxmlformats.org/officeDocument/2006/customXml" ds:itemID="{FCA8C0E3-C5B6-41A4-9920-5367809782C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DC7C320-E268-4756-A189-603EFB1F8CD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c718876-c0d6-4bc4-a34f-a0ba257ef077"/>
    <ds:schemaRef ds:uri="4a6dffca-d13e-489b-984b-0aaba51b906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Bulletin Template</Template>
  <TotalTime>1421</TotalTime>
  <Words>137</Words>
  <Application>Microsoft Office PowerPoint</Application>
  <PresentationFormat>A4 Paper (210x297 mm)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Calibri</vt:lpstr>
      <vt:lpstr>Calibri Light</vt:lpstr>
      <vt:lpstr>Comic Sans MS</vt:lpstr>
      <vt:lpstr>FS Meridian</vt:lpstr>
      <vt:lpstr>Mind Meridian</vt:lpstr>
      <vt:lpstr>Mind Meridian Display</vt:lpstr>
      <vt:lpstr>Street Corner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Maddy Magistrado</dc:creator>
  <cp:lastModifiedBy>SJL-Headteacher</cp:lastModifiedBy>
  <cp:revision>86</cp:revision>
  <cp:lastPrinted>2021-06-15T11:11:34Z</cp:lastPrinted>
  <dcterms:created xsi:type="dcterms:W3CDTF">2021-06-08T15:15:29Z</dcterms:created>
  <dcterms:modified xsi:type="dcterms:W3CDTF">2023-10-30T10:14:34Z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0x010100E2E3ABC484BFBF4DAFFDD3CC41D2CA9F</vt:lpwstr>
  </property>
  <property fmtid="{D5CDD505-2E9C-101B-9397-08002B2CF9AE}" pid="3" name="MediaServiceImageTags">
    <vt:lpwstr/>
  </property>
</Properties>
</file>